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7" r:id="rId4"/>
    <p:sldId id="266" r:id="rId5"/>
    <p:sldId id="268" r:id="rId6"/>
    <p:sldId id="270" r:id="rId7"/>
    <p:sldId id="272" r:id="rId8"/>
    <p:sldId id="259" r:id="rId9"/>
    <p:sldId id="260" r:id="rId10"/>
    <p:sldId id="263" r:id="rId11"/>
    <p:sldId id="273" r:id="rId12"/>
    <p:sldId id="274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B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7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2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92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5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441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41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3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11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09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9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6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9D88885-01D5-4538-9073-5FD436C286E7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7FD8111-2C93-4E95-8993-593EBA86A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5572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77B82-0A53-4804-97BD-9293ACCC4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72573"/>
            <a:ext cx="12325672" cy="1766658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</a:rPr>
            </a:br>
            <a:br>
              <a:rPr lang="ru-RU" sz="6700" dirty="0"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</a:rPr>
            </a:br>
            <a:br>
              <a:rPr lang="ru-RU" sz="7300" dirty="0"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7300" dirty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Информация о </a:t>
            </a:r>
            <a:r>
              <a:rPr lang="ru-RU" sz="7300" dirty="0" err="1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7300" dirty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инфекции (</a:t>
            </a:r>
            <a:r>
              <a:rPr lang="en-US" sz="7300" dirty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COVID-19)</a:t>
            </a:r>
            <a:br>
              <a:rPr lang="ru-RU" sz="12800" dirty="0">
                <a:effectLst>
                  <a:glow rad="101600">
                    <a:schemeClr val="bg1">
                      <a:lumMod val="10000"/>
                      <a:lumOff val="90000"/>
                      <a:alpha val="6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dirty="0">
              <a:effectLst>
                <a:glow rad="101600">
                  <a:schemeClr val="bg1">
                    <a:lumMod val="10000"/>
                    <a:lumOff val="90000"/>
                    <a:alpha val="60000"/>
                  </a:schemeClr>
                </a:glo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4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321" y="2074854"/>
            <a:ext cx="11136086" cy="547720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Респираторные вирусы передаются от больного человека к здоровому человеку воздушно-капельным путем (при разговоре, чихании, кашле). Поэтому старайтесь соблюдать расстояние не менее 1-1,5 м от лиц, которые имеют симптомы респираторной инфекции. 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Чистые руки – это гарантия того, что Вы не будете распространять вирусы, инфицируя себя, когда прикасаетесь ко рту и носу, и окружающих – через поверхности. </a:t>
            </a:r>
          </a:p>
          <a:p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Прикрывайте рот и нос салфеткой (платком), когда чихаете или кашляете! Используйте одноразовые бумажные салфетки (платки), которые выбрасывайте сразу после использования! При отсутствии салфетки (платка) кашляйте или чихайте в сгиб локтя! Не касайтесь немытыми руками носа, рта и глаз!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5A0D503-55ED-4FEF-A677-C2D28E1D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25" y="275413"/>
            <a:ext cx="11128750" cy="1450757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Соблюдайте несложные правила РЕСПИРАТОРНОГО ЭТИКЕТА! ПОМНИТЕ! </a:t>
            </a:r>
          </a:p>
        </p:txBody>
      </p:sp>
    </p:spTree>
    <p:extLst>
      <p:ext uri="{BB962C8B-B14F-4D97-AF65-F5344CB8AC3E}">
        <p14:creationId xmlns:p14="http://schemas.microsoft.com/office/powerpoint/2010/main" val="279083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703" y="2009869"/>
            <a:ext cx="11136086" cy="4548822"/>
          </a:xfrm>
        </p:spPr>
        <p:txBody>
          <a:bodyPr>
            <a:normAutofit/>
          </a:bodyPr>
          <a:lstStyle/>
          <a:p>
            <a:pPr algn="ctr"/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  Новая </a:t>
            </a:r>
            <a:r>
              <a:rPr lang="ru-R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коронавирусная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инфекция передается от больного человека к здоровому человеку через близкие контакты.</a:t>
            </a:r>
          </a:p>
          <a:p>
            <a:pPr marL="0" indent="0">
              <a:buNone/>
            </a:pPr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  Люди « серебряного возраста» старше 60 лет в группе особого риска. Именно у пожилых возможный осложнения </a:t>
            </a:r>
            <a:r>
              <a:rPr lang="ru-R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инфекции, в том числе опасные, как вирусная пневмония. Эти осложнения могут привести к самым печальным исходам. Важно сохранить Ваше здоровье!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26888" y="257016"/>
            <a:ext cx="10769716" cy="150876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Рекомендации по профилактике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инфекции для тех, кому 60 и более лет</a:t>
            </a:r>
          </a:p>
        </p:txBody>
      </p:sp>
    </p:spTree>
    <p:extLst>
      <p:ext uri="{BB962C8B-B14F-4D97-AF65-F5344CB8AC3E}">
        <p14:creationId xmlns:p14="http://schemas.microsoft.com/office/powerpoint/2010/main" val="195958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4400" y="266069"/>
            <a:ext cx="9784080" cy="1508760"/>
          </a:xfrm>
        </p:spPr>
        <p:txBody>
          <a:bodyPr/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Рекомендации для лиц старше 60 лет: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7607"/>
            <a:ext cx="12192000" cy="456790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1. Постарайтесь реже посещать общественные места. По возможности реже пользуйтесь общественным транспортом, особенно в часы пик. Сократите посещение магазинов, торговых центров.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2. Попросите своих близких или сотрудников социальной службы помочь с оплатой коммунальных услуг, приобретением продуктов или необходимых товаров дистанционно.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3. Если Ваши близкие вернулись из-за границы и у них появились признаки простуды- ограничьте с ними контакты и настоятельно рекомендуйте обратиться им за медицинской помощью. 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4. Часто мойте руки с мылом, гигиена очень важна для вашего здоровья.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5. Пользуйтесь влажными салфетками для дезинфекции. Протирайте ими сумки, телефоны, книги и другие предметы, которые были вместе с Вами в общественных местах.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6. Если Вы заболели – не ходите в поликлинику, а вызывайте врача на дом.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7. Если Вы заболели простудой, а среди Ваши близкие выезжали за рубеж в последние 14 дней обязательно сообщите об этом врачу.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8. Тщательно соблюдайте рекомендации врача по лечению у Вас хронических заболеваний. </a:t>
            </a:r>
          </a:p>
        </p:txBody>
      </p:sp>
    </p:spTree>
    <p:extLst>
      <p:ext uri="{BB962C8B-B14F-4D97-AF65-F5344CB8AC3E}">
        <p14:creationId xmlns:p14="http://schemas.microsoft.com/office/powerpoint/2010/main" val="2523591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790" y="1886344"/>
            <a:ext cx="10822971" cy="4591574"/>
          </a:xfrm>
        </p:spPr>
        <p:txBody>
          <a:bodyPr>
            <a:normAutofit/>
          </a:bodyPr>
          <a:lstStyle/>
          <a:p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Телефон «горячей» линии по </a:t>
            </a:r>
            <a:r>
              <a:rPr lang="ru-RU" sz="3600" u="sng" dirty="0">
                <a:latin typeface="Calibri" panose="020F0502020204030204" pitchFamily="34" charset="0"/>
                <a:cs typeface="Calibri" panose="020F0502020204030204" pitchFamily="34" charset="0"/>
              </a:rPr>
              <a:t>вопросам профилактики</a:t>
            </a: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инфекции, вызванной </a:t>
            </a:r>
            <a:r>
              <a:rPr lang="ru-RU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коронавирусом</a:t>
            </a: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 COVID-19 </a:t>
            </a:r>
          </a:p>
          <a:p>
            <a:pPr marL="0" indent="0" algn="ctr">
              <a:buNone/>
            </a:pP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+375(29) 156-85-65 </a:t>
            </a:r>
          </a:p>
          <a:p>
            <a:pPr algn="ctr"/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(звонки принимаются в рабочие дни </a:t>
            </a:r>
          </a:p>
          <a:p>
            <a:pPr algn="ctr"/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с 8:30 до 13:00 и с 13:30 до 18:00). </a:t>
            </a:r>
          </a:p>
        </p:txBody>
      </p:sp>
    </p:spTree>
    <p:extLst>
      <p:ext uri="{BB962C8B-B14F-4D97-AF65-F5344CB8AC3E}">
        <p14:creationId xmlns:p14="http://schemas.microsoft.com/office/powerpoint/2010/main" val="76550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43AB66-B729-4875-805E-ABF9F68A1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Эпидемиологическая характеристика </a:t>
            </a:r>
            <a:r>
              <a:rPr lang="ru-RU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2D5393-BD07-4FC7-A351-18B98BB74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596" y="2004890"/>
            <a:ext cx="11190604" cy="4594214"/>
          </a:xfrm>
        </p:spPr>
        <p:txBody>
          <a:bodyPr>
            <a:noAutofit/>
          </a:bodyPr>
          <a:lstStyle/>
          <a:p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Источник инфекции: больной человек, в том числе находящийся в инкубационном периоде.</a:t>
            </a:r>
          </a:p>
          <a:p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Инкубационный период: от 2 до 14 дней</a:t>
            </a:r>
          </a:p>
          <a:p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Риску тяжелого течения заболевания подвержены люди пожилого возраста, имеющие сопутствующую патологию</a:t>
            </a:r>
          </a:p>
          <a:p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30 января 2020 г. вспышка COVID-19 признана ВОЗ чрезвычайной ситуацией в области общественного здравоохранения, имеющей международное значение.</a:t>
            </a:r>
          </a:p>
          <a:p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11 марта 2020 г. генеральный директор ВОЗ </a:t>
            </a:r>
            <a:r>
              <a:rPr lang="ru-RU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Тедрос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Гебрейесус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объявил о пандемии COVID-19.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16537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10702-5739-4EAE-A854-EFF05FD38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03" y="168529"/>
            <a:ext cx="11810260" cy="1450757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ЧТО НУЖНО ЗНАТЬ О КОРОНАВИРУСЕ: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782FD4-C727-4573-B649-FEA032ECF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04" y="3243986"/>
            <a:ext cx="5988610" cy="361401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Повышение температуры тела в &gt;90% случаев;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Кашель (сухой или с небольшим количеством мокроты) в 80% случаев;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Одышка в 55% случаях;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Ощущение сдавленности в грудной клетке в &gt;20% случаев;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Миалгии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7B1FF7A5-B025-453D-8A57-F29DF6741553}"/>
              </a:ext>
            </a:extLst>
          </p:cNvPr>
          <p:cNvSpPr/>
          <p:nvPr/>
        </p:nvSpPr>
        <p:spPr>
          <a:xfrm>
            <a:off x="356588" y="1976094"/>
            <a:ext cx="5755690" cy="10653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Основные симптомы </a:t>
            </a:r>
            <a:r>
              <a:rPr lang="ru-R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FAF491F-A714-46CE-B4B7-4E2BB351E5CD}"/>
              </a:ext>
            </a:extLst>
          </p:cNvPr>
          <p:cNvSpPr/>
          <p:nvPr/>
        </p:nvSpPr>
        <p:spPr>
          <a:xfrm>
            <a:off x="6593743" y="1976095"/>
            <a:ext cx="5237825" cy="10653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Путь передачи</a:t>
            </a:r>
            <a:r>
              <a:rPr lang="ru-RU" sz="2800" dirty="0"/>
              <a:t>: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E1335FB-070C-4354-A422-CA4ED8617C8F}"/>
              </a:ext>
            </a:extLst>
          </p:cNvPr>
          <p:cNvSpPr txBox="1">
            <a:spLocks/>
          </p:cNvSpPr>
          <p:nvPr/>
        </p:nvSpPr>
        <p:spPr>
          <a:xfrm>
            <a:off x="6760054" y="3133818"/>
            <a:ext cx="4905204" cy="33406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Воздушно-капельный (при кашле, чихании, разговоре);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Воздушно-пылевой (с пылевыми частицами в воздухе);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Контактный (через рукопожатия, предметы обихода);</a:t>
            </a:r>
          </a:p>
        </p:txBody>
      </p:sp>
    </p:spTree>
    <p:extLst>
      <p:ext uri="{BB962C8B-B14F-4D97-AF65-F5344CB8AC3E}">
        <p14:creationId xmlns:p14="http://schemas.microsoft.com/office/powerpoint/2010/main" val="238999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8498D-E829-455F-8963-0F3EB2EAE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868" y="240108"/>
            <a:ext cx="9784080" cy="150876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Организация медицинского наблюдения: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8D180F-65E4-4438-B527-930481C77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065" y="2169340"/>
            <a:ext cx="11770421" cy="46886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Если Вы приехали из Китайской Народной Республики, Южной Кореи, Итальянской Республики, Ирана, Испании, Германии, Франции, Чехии, Польши - в течение 14 дней от момента приезда за Вами будет организовано медицинское наблюдение. Если с Вами в течение 1 суток с момента приезда не связался медицинский работник территориальной организации здравоохранения, позвоните самостоятельно в поликлинику по месту жительства (временного пребывания) по телефону «вызов врача на дом» и обязательно сообщите, что Вы прибыли из Китайской Народной Республики, Южной Кореи, Итальянской Республики, Ирана, Испании, Франции, Германии, Чехии, Польши, дату прибытия, сведения о состоянии здоровья (укажите наличие/отсутствие признаков респираторной инфекции, температуру тела).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07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BCDA1-F2AB-4449-8F1A-6A52C906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94" y="262143"/>
            <a:ext cx="11692078" cy="150876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Тактика при возникновении симптомов респираторного заболевания и наличии эпидемиологического анамнеза: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0A793-4CE5-4102-A9E3-600288E4C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590" y="2489418"/>
            <a:ext cx="11357085" cy="402336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Следите за состоянием своего здоровья.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ухудшении самочувствия (повышении температуры тела, появления кашля, одышки, общего недомогания) при развитии симптомов в течение 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дней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после возвращения из ЛЮБОЙ страны, где регистрировались  случаи заболевания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инфекцией , немедленно вызывайте бригаду скорой медицинской помощи по телефону 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103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Обязательно сообщите диспетчеру, из какой страны Вы прибыли.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59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9A259-D5B8-4EB5-AE58-74CEDC59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83" y="684926"/>
            <a:ext cx="11886032" cy="10714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latin typeface="Calibri" panose="020F0502020204030204" pitchFamily="34" charset="0"/>
                <a:cs typeface="Calibri" panose="020F0502020204030204" pitchFamily="34" charset="0"/>
              </a:rPr>
              <a:t>В каких случаях проводится изоляция и госпитализация инфицированных или лиц с подозрением на COVID-19?</a:t>
            </a:r>
            <a:br>
              <a:rPr lang="ru-RU" u="sng" dirty="0"/>
            </a:br>
            <a:endParaRPr lang="ru-RU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46FA5D-D2A4-424D-95EA-33BCFD73F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115" y="2175030"/>
            <a:ext cx="11613769" cy="4023360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	Пациенты с температурой 37,1С и выше с клиническими признаками респираторной инфекции, имеющие эпидемиологический анамнез: возвращение в течение 14 дней из ЛЮБОЙ страны с распространением инфекции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COVID-19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Clr>
                <a:srgbClr val="FF0000"/>
              </a:buClr>
              <a:buNone/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	Лица, проживающие совместно с пациентом с доказанной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инфекцией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COVID-19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, работающие с ним в одном помещении, одногруппники, преподаватели, авиапассажиры, находившиеся на расстоянии 2 рядом от заболевшего, медицинские работники, оказывающие помощь данному пациенты без использования защитной одежды). </a:t>
            </a:r>
          </a:p>
        </p:txBody>
      </p:sp>
    </p:spTree>
    <p:extLst>
      <p:ext uri="{BB962C8B-B14F-4D97-AF65-F5344CB8AC3E}">
        <p14:creationId xmlns:p14="http://schemas.microsoft.com/office/powerpoint/2010/main" val="256002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8FC20BC-CDBA-4323-BFFC-2B7CD31C6974}"/>
              </a:ext>
            </a:extLst>
          </p:cNvPr>
          <p:cNvSpPr/>
          <p:nvPr/>
        </p:nvSpPr>
        <p:spPr>
          <a:xfrm>
            <a:off x="6714330" y="3382391"/>
            <a:ext cx="5273335" cy="201523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C185D43-5D03-41CC-9E48-FE458E1FC9BE}"/>
              </a:ext>
            </a:extLst>
          </p:cNvPr>
          <p:cNvSpPr/>
          <p:nvPr/>
        </p:nvSpPr>
        <p:spPr>
          <a:xfrm>
            <a:off x="435007" y="2561207"/>
            <a:ext cx="5474562" cy="3657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A0D503-55ED-4FEF-A677-C2D28E1D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25" y="275413"/>
            <a:ext cx="11128750" cy="1450757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Лица, которые наблюдаются </a:t>
            </a:r>
            <a:b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амбулаторно-поликлинической организацией по месту проживания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8065D3-7671-4B03-B050-7F0EB8B59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25" y="2834640"/>
            <a:ext cx="5360040" cy="3294437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Лица, имеющие возможный контакт с пациентом в течение последних 14 дней до получения положительного результата лабораторного исследования пациента на </a:t>
            </a:r>
            <a:r>
              <a:rPr lang="en-US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COVID-19 (</a:t>
            </a:r>
            <a:r>
              <a:rPr lang="ru-RU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месту проживания</a:t>
            </a:r>
            <a:r>
              <a:rPr lang="en-US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ru-RU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временного пребывания, учебы, работы, оказания медицинской помощи), а также работники организаций здравоохранения, которые оказывали медицинскую помощь пациенту и осуществляли уход за ним с использованием защитной одежды. 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4E4F34CC-26C9-401A-BACB-285882E0E4E1}"/>
              </a:ext>
            </a:extLst>
          </p:cNvPr>
          <p:cNvSpPr/>
          <p:nvPr/>
        </p:nvSpPr>
        <p:spPr>
          <a:xfrm>
            <a:off x="6051100" y="4150310"/>
            <a:ext cx="517864" cy="426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4515528C-B1BE-447D-9103-D34E18E45346}"/>
              </a:ext>
            </a:extLst>
          </p:cNvPr>
          <p:cNvSpPr txBox="1">
            <a:spLocks/>
          </p:cNvSpPr>
          <p:nvPr/>
        </p:nvSpPr>
        <p:spPr>
          <a:xfrm>
            <a:off x="6781949" y="3601708"/>
            <a:ext cx="5410051" cy="17602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Наблюдаются амбулаторно-поликлинической организацией по месту проживания (пребывания), с проведением необходимого лабораторного исследования на инфекцию </a:t>
            </a:r>
            <a:r>
              <a:rPr lang="en-US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COVID-19 </a:t>
            </a:r>
            <a:r>
              <a:rPr lang="ru-RU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1 и 13-ый день наблюдения.</a:t>
            </a:r>
          </a:p>
        </p:txBody>
      </p:sp>
    </p:spTree>
    <p:extLst>
      <p:ext uri="{BB962C8B-B14F-4D97-AF65-F5344CB8AC3E}">
        <p14:creationId xmlns:p14="http://schemas.microsoft.com/office/powerpoint/2010/main" val="107053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8311F-CFAE-415C-AA6E-1FC3804DB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68" y="286603"/>
            <a:ext cx="11384132" cy="1450757"/>
          </a:xfrm>
        </p:spPr>
        <p:txBody>
          <a:bodyPr>
            <a:norm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Где можно сдать анализ на коронавирус: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377D60-17A0-4253-947C-915D40976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60" y="2008294"/>
            <a:ext cx="11384132" cy="2618791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ru-RU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Самостоятельная сдача анализов на коронавирус не предусмотрена.</a:t>
            </a:r>
            <a:b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FF0000"/>
              </a:buClr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Обследование на COVID-19 АМБУЛАТОРНО назначается медицинскими работниками в случае:</a:t>
            </a:r>
          </a:p>
          <a:p>
            <a:pPr>
              <a:buClr>
                <a:srgbClr val="FF0000"/>
              </a:buClr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1. Прибытия из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эпидемиологически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неблагополучных по COVID-19 стран и регионов в течение 14 дней после возвращения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БЕЗ признаков острого респираторного заболевания;</a:t>
            </a:r>
          </a:p>
          <a:p>
            <a:pPr>
              <a:buClr>
                <a:srgbClr val="FF0000"/>
              </a:buClr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2. Имеющие возможный контакт с пациентом в течение последних 14 дней до получения положительного результата лабораторного исследования пациента на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COVID-19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620CDDB-B6FB-4B3E-9944-F0DFF7991BFF}"/>
              </a:ext>
            </a:extLst>
          </p:cNvPr>
          <p:cNvSpPr/>
          <p:nvPr/>
        </p:nvSpPr>
        <p:spPr>
          <a:xfrm>
            <a:off x="195309" y="4787095"/>
            <a:ext cx="11807301" cy="15821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случае возникновения признаков респираторного заболевания в течение 14 дней после возвращения из стран, где регистрируются  случаи заболевания </a:t>
            </a:r>
            <a:r>
              <a:rPr lang="ru-RU" sz="2400" dirty="0" err="1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2400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инфекцией необходимо  вызвать  скорую медицинскую помощь (с оповещением о возвращении из страны с распространением инфекции </a:t>
            </a:r>
            <a:r>
              <a:rPr lang="en-US" sz="2400" dirty="0">
                <a:solidFill>
                  <a:srgbClr val="099BD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COVID-19). </a:t>
            </a:r>
            <a:endParaRPr lang="ru-RU" sz="2400" dirty="0">
              <a:solidFill>
                <a:srgbClr val="099BD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685830-2660-4D89-862D-57A713AC6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716" y="719501"/>
            <a:ext cx="10058400" cy="555171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Меры профилактики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инфекции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F4F07-E9EB-45C4-901D-B07647656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34" y="1934607"/>
            <a:ext cx="11177763" cy="4393765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Избегайте поездок в страны, где регистрируются случаи новой </a:t>
            </a:r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коронавирусной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инфекции.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Избегайте контактов с людьми, имеющими признаки простуды и ОРВИ (выделения из носа, кашель,   чихание и др.).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Избегайте мест массового скопления людей.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Как можно чаще мойте руки с мылом или обрабатывайте руки антисептическим средством.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Прикасайтесь к лицу и глазам только недавно вымытыми руками или одноразовой салфеткой.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По возможности – не прикасайтесь к ручкам, перилам, другим предметам и поверхностям в общественных местах и ограничьте приветственные рукопожатия, поцелуи и объятия.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Надевайте одноразовую медицинскую маску в людных местах и транспорте. Меняйте маску каждые два часа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Регулярно проветривайте помещение, в котором находитесь.</a:t>
            </a:r>
          </a:p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Регулярно делайте влажную уборку в помещении, в котором находитесь.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89942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лосы">
  <a:themeElements>
    <a:clrScheme name="Полосы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Полосы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Полосы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305</TotalTime>
  <Words>1200</Words>
  <Application>Microsoft Office PowerPoint</Application>
  <PresentationFormat>Широкоэкранный</PresentationFormat>
  <Paragraphs>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Corbel</vt:lpstr>
      <vt:lpstr>Times New Roman</vt:lpstr>
      <vt:lpstr>Wingdings</vt:lpstr>
      <vt:lpstr>Полосы</vt:lpstr>
      <vt:lpstr>   Информация о коронавирусной инфекции (COVID-19) </vt:lpstr>
      <vt:lpstr>Эпидемиологическая характеристика коронавирусной инфекции</vt:lpstr>
      <vt:lpstr>ЧТО НУЖНО ЗНАТЬ О КОРОНАВИРУСЕ:</vt:lpstr>
      <vt:lpstr>Организация медицинского наблюдения:</vt:lpstr>
      <vt:lpstr>Тактика при возникновении симптомов респираторного заболевания и наличии эпидемиологического анамнеза:</vt:lpstr>
      <vt:lpstr>В каких случаях проводится изоляция и госпитализация инфицированных или лиц с подозрением на COVID-19? </vt:lpstr>
      <vt:lpstr>Лица, которые наблюдаются  амбулаторно-поликлинической организацией по месту проживания</vt:lpstr>
      <vt:lpstr>Где можно сдать анализ на коронавирус: </vt:lpstr>
      <vt:lpstr>Меры профилактики коронавирусной инфекции</vt:lpstr>
      <vt:lpstr>Соблюдайте несложные правила РЕСПИРАТОРНОГО ЭТИКЕТА! ПОМНИТЕ! </vt:lpstr>
      <vt:lpstr>Рекомендации по профилактике коронавирусной инфекции для тех, кому 60 и более лет</vt:lpstr>
      <vt:lpstr>Рекомендации для лиц старше 60 лет: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 M</dc:creator>
  <cp:lastModifiedBy>User</cp:lastModifiedBy>
  <cp:revision>37</cp:revision>
  <dcterms:created xsi:type="dcterms:W3CDTF">2020-03-17T16:23:22Z</dcterms:created>
  <dcterms:modified xsi:type="dcterms:W3CDTF">2020-03-18T13:12:42Z</dcterms:modified>
</cp:coreProperties>
</file>